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7" r:id="rId5"/>
    <p:sldId id="260" r:id="rId6"/>
    <p:sldId id="278" r:id="rId7"/>
    <p:sldId id="273" r:id="rId8"/>
    <p:sldId id="272" r:id="rId9"/>
    <p:sldId id="268" r:id="rId10"/>
    <p:sldId id="274" r:id="rId11"/>
    <p:sldId id="276" r:id="rId12"/>
    <p:sldId id="279" r:id="rId13"/>
    <p:sldId id="280" r:id="rId14"/>
    <p:sldId id="281" r:id="rId15"/>
    <p:sldId id="286" r:id="rId16"/>
    <p:sldId id="282" r:id="rId17"/>
    <p:sldId id="283" r:id="rId18"/>
    <p:sldId id="287" r:id="rId19"/>
    <p:sldId id="284" r:id="rId20"/>
    <p:sldId id="285" r:id="rId21"/>
    <p:sldId id="288" r:id="rId22"/>
    <p:sldId id="25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F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5538" autoAdjust="0"/>
  </p:normalViewPr>
  <p:slideViewPr>
    <p:cSldViewPr>
      <p:cViewPr varScale="1"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broj objava</a:t>
            </a:r>
            <a:r>
              <a:rPr lang="hr-HR" sz="1200"/>
              <a:t> po mjesecima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'objave po mjesecima'!$I$26</c:f>
              <c:strCache>
                <c:ptCount val="1"/>
                <c:pt idx="0">
                  <c:v>broj objava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'objave po mjesecima'!$H$27:$H$38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'objave po mjesecima'!$I$27:$I$38</c:f>
              <c:numCache>
                <c:formatCode>General</c:formatCode>
                <c:ptCount val="12"/>
                <c:pt idx="0">
                  <c:v>61</c:v>
                </c:pt>
                <c:pt idx="1">
                  <c:v>110</c:v>
                </c:pt>
                <c:pt idx="2">
                  <c:v>76</c:v>
                </c:pt>
                <c:pt idx="3">
                  <c:v>66</c:v>
                </c:pt>
                <c:pt idx="4">
                  <c:v>88</c:v>
                </c:pt>
                <c:pt idx="5">
                  <c:v>127</c:v>
                </c:pt>
                <c:pt idx="6">
                  <c:v>151</c:v>
                </c:pt>
                <c:pt idx="7">
                  <c:v>122</c:v>
                </c:pt>
                <c:pt idx="8">
                  <c:v>139</c:v>
                </c:pt>
                <c:pt idx="9">
                  <c:v>127</c:v>
                </c:pt>
                <c:pt idx="10">
                  <c:v>59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D-4AA1-9035-4B302A526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035357648"/>
        <c:axId val="1035364720"/>
      </c:barChart>
      <c:catAx>
        <c:axId val="10353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5364720"/>
        <c:crosses val="autoZero"/>
        <c:auto val="1"/>
        <c:lblAlgn val="ctr"/>
        <c:lblOffset val="100"/>
        <c:noMultiLvlLbl val="0"/>
      </c:catAx>
      <c:valAx>
        <c:axId val="103536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53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Mediji koji su najviše objavljivali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mediji!$D$3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mediji!$C$4:$C$16</c:f>
              <c:strCache>
                <c:ptCount val="13"/>
                <c:pt idx="0">
                  <c:v>Zagorje International</c:v>
                </c:pt>
                <c:pt idx="1">
                  <c:v>Zagorski list</c:v>
                </c:pt>
                <c:pt idx="2">
                  <c:v>Glas Zagorja</c:v>
                </c:pt>
                <c:pt idx="3">
                  <c:v>www.aktualno.hr</c:v>
                </c:pt>
                <c:pt idx="4">
                  <c:v>www.glasistre.hr</c:v>
                </c:pt>
                <c:pt idx="5">
                  <c:v>www.vecernji.hr</c:v>
                </c:pt>
                <c:pt idx="6">
                  <c:v>www.tportal.hr</c:v>
                </c:pt>
                <c:pt idx="7">
                  <c:v>Večernji list</c:v>
                </c:pt>
                <c:pt idx="8">
                  <c:v>www.culturenet.hr</c:v>
                </c:pt>
                <c:pt idx="9">
                  <c:v>www.hrt.hr</c:v>
                </c:pt>
                <c:pt idx="10">
                  <c:v>www.zagorje.com</c:v>
                </c:pt>
                <c:pt idx="11">
                  <c:v>www.zagorje-international.hr</c:v>
                </c:pt>
                <c:pt idx="12">
                  <c:v>www.hina.hr</c:v>
                </c:pt>
              </c:strCache>
            </c:strRef>
          </c:cat>
          <c:val>
            <c:numRef>
              <c:f>mediji!$D$4:$D$16</c:f>
              <c:numCache>
                <c:formatCode>General</c:formatCode>
                <c:ptCount val="13"/>
                <c:pt idx="0">
                  <c:v>131</c:v>
                </c:pt>
                <c:pt idx="1">
                  <c:v>105</c:v>
                </c:pt>
                <c:pt idx="2">
                  <c:v>41</c:v>
                </c:pt>
                <c:pt idx="3">
                  <c:v>39</c:v>
                </c:pt>
                <c:pt idx="4">
                  <c:v>33</c:v>
                </c:pt>
                <c:pt idx="5">
                  <c:v>32</c:v>
                </c:pt>
                <c:pt idx="6">
                  <c:v>30</c:v>
                </c:pt>
                <c:pt idx="7">
                  <c:v>27</c:v>
                </c:pt>
                <c:pt idx="8">
                  <c:v>26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3-4238-9047-C5305CCB8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2563536"/>
        <c:axId val="942559792"/>
      </c:barChart>
      <c:catAx>
        <c:axId val="942563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2559792"/>
        <c:crosses val="autoZero"/>
        <c:auto val="1"/>
        <c:lblAlgn val="ctr"/>
        <c:lblOffset val="100"/>
        <c:noMultiLvlLbl val="0"/>
      </c:catAx>
      <c:valAx>
        <c:axId val="9425597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25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Vrsta medija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2959625801214835E-2"/>
          <c:y val="0.15247148464985374"/>
          <c:w val="0.47930190296316283"/>
          <c:h val="0.7828597748398326"/>
        </c:manualLayout>
      </c:layout>
      <c:pieChart>
        <c:varyColors val="1"/>
        <c:ser>
          <c:idx val="0"/>
          <c:order val="0"/>
          <c:tx>
            <c:strRef>
              <c:f>'vrsta medija'!$E$5</c:f>
              <c:strCache>
                <c:ptCount val="1"/>
                <c:pt idx="0">
                  <c:v>Broj objava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8B-4013-B8A5-E309ABA4ED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8B-4013-B8A5-E309ABA4ED3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'vrsta medija'!$D$6:$D$7</c:f>
              <c:strCache>
                <c:ptCount val="2"/>
                <c:pt idx="0">
                  <c:v>Internetski portali - 686</c:v>
                </c:pt>
                <c:pt idx="1">
                  <c:v>Tiskani mediji - 484</c:v>
                </c:pt>
              </c:strCache>
            </c:strRef>
          </c:cat>
          <c:val>
            <c:numRef>
              <c:f>'vrsta medija'!$E$6:$E$7</c:f>
              <c:numCache>
                <c:formatCode>General</c:formatCode>
                <c:ptCount val="2"/>
                <c:pt idx="0">
                  <c:v>686</c:v>
                </c:pt>
                <c:pt idx="1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B-4013-B8A5-E309ABA4ED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26157864545668"/>
          <c:y val="0.73210059993334076"/>
          <c:w val="0.41912746656267214"/>
          <c:h val="0.240893604414324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kv!$E$216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kv!$D$217:$D$218</c:f>
              <c:strCache>
                <c:ptCount val="2"/>
                <c:pt idx="0">
                  <c:v>Tiskani mediji</c:v>
                </c:pt>
                <c:pt idx="1">
                  <c:v>Internetski portali</c:v>
                </c:pt>
              </c:strCache>
            </c:strRef>
          </c:cat>
          <c:val>
            <c:numRef>
              <c:f>kv!$E$217:$E$218</c:f>
              <c:numCache>
                <c:formatCode>#,##0.00\ "kn"</c:formatCode>
                <c:ptCount val="2"/>
                <c:pt idx="0">
                  <c:v>4851152.7</c:v>
                </c:pt>
                <c:pt idx="1">
                  <c:v>1810450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E-45B3-8E1D-1EA0A6A1C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942570608"/>
        <c:axId val="942566864"/>
      </c:barChart>
      <c:catAx>
        <c:axId val="9425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2566864"/>
        <c:crosses val="autoZero"/>
        <c:auto val="1"/>
        <c:lblAlgn val="ctr"/>
        <c:lblOffset val="100"/>
        <c:noMultiLvlLbl val="0"/>
      </c:catAx>
      <c:valAx>
        <c:axId val="942566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\ &quot;kn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257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Sheet6!$G$10</c:f>
              <c:strCache>
                <c:ptCount val="1"/>
                <c:pt idx="0">
                  <c:v>Broj objava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Sheet6!$F$11:$F$15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Sheet6!$G$11:$G$15</c:f>
              <c:numCache>
                <c:formatCode>General</c:formatCode>
                <c:ptCount val="5"/>
                <c:pt idx="0">
                  <c:v>413</c:v>
                </c:pt>
                <c:pt idx="1">
                  <c:v>64</c:v>
                </c:pt>
                <c:pt idx="2">
                  <c:v>402</c:v>
                </c:pt>
                <c:pt idx="3">
                  <c:v>177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F-4731-A4EF-88EA10619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844656"/>
        <c:axId val="1131866704"/>
      </c:barChart>
      <c:catAx>
        <c:axId val="113184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1866704"/>
        <c:crosses val="autoZero"/>
        <c:auto val="1"/>
        <c:lblAlgn val="ctr"/>
        <c:lblOffset val="100"/>
        <c:noMultiLvlLbl val="0"/>
      </c:catAx>
      <c:valAx>
        <c:axId val="1131866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184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Sheet6!$G$22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noFill/>
            <a:ln w="25400" cap="flat" cmpd="sng" algn="ctr">
              <a:solidFill>
                <a:srgbClr val="008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Sheet6!$F$23:$F$27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Sheet6!$G$23:$G$27</c:f>
              <c:numCache>
                <c:formatCode>#,##0.00\ "kn"</c:formatCode>
                <c:ptCount val="5"/>
                <c:pt idx="0">
                  <c:v>2269372</c:v>
                </c:pt>
                <c:pt idx="1">
                  <c:v>825438</c:v>
                </c:pt>
                <c:pt idx="2">
                  <c:v>2859770.7</c:v>
                </c:pt>
                <c:pt idx="3">
                  <c:v>918450</c:v>
                </c:pt>
                <c:pt idx="4">
                  <c:v>636554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4-4889-AD0A-5ADC8D56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1026027408"/>
        <c:axId val="1026030736"/>
      </c:barChart>
      <c:catAx>
        <c:axId val="102602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6030736"/>
        <c:crosses val="autoZero"/>
        <c:auto val="1"/>
        <c:lblAlgn val="ctr"/>
        <c:lblOffset val="100"/>
        <c:noMultiLvlLbl val="0"/>
      </c:catAx>
      <c:valAx>
        <c:axId val="1026030736"/>
        <c:scaling>
          <c:orientation val="minMax"/>
          <c:max val="3000000"/>
        </c:scaling>
        <c:delete val="0"/>
        <c:axPos val="l"/>
        <c:numFmt formatCode="#,##0.00\ &quot;kn&quot;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602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F86572-6DAC-468B-882E-EE75F74823E0}" type="datetimeFigureOut">
              <a:rPr lang="hr-HR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DDF98-9D88-4836-A617-CA5CE943B1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7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4639B4-1D1B-43EE-A81D-DE53841521F5}" type="datetimeFigureOut">
              <a:rPr lang="hr-HR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E5A81-90E6-4B33-8B75-4CC6683E33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8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B533B-BB15-4F12-8C2C-326666B472E2}" type="slidenum">
              <a:rPr lang="hr-HR" altLang="sr-Latn-R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altLang="sr-Latn-R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28D0F-5B35-4FE1-8FAF-A892705D9220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98FD-08D4-437D-9A0F-6284504964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7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9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40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2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4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0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354C3-E756-4A24-BD4D-A67C02D6F5B3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6F8C5-516C-40C3-B52B-71AFD42B58D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54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9AD4-79B3-4FDD-9F54-0CC981B91F6B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9AD60-0F6F-43A2-8ABC-4E8B101085E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6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C06C5-9374-44E3-BB63-7BA2644F7994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83557-8477-462C-A042-E05E2927AA8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5A80-4A8E-4D9A-8FA1-70DDEEB2231B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D3E4-C73B-47BD-B077-4F1B23ACC3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2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2C57F-25D3-4BA6-908C-8F4B188CD937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6E880-7223-4600-80E1-2A711B8D0E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5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3DD7-56F0-4BF6-A86E-8C527539DCA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66F9-B6C0-4041-B440-21674C8BCE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81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BB8C3-B7B3-43A1-ACAE-778A2AE61167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2CAF-5345-445C-8686-DB945968288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8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1D849-3E49-4D23-B97E-559315C27BA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481-28CD-4056-ADA3-ADA7D3E1A36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9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14.1.2022.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7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lipping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pressclip.hr/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hyperlink" Target="mailto:analize@pressclip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press-clipping-d-o-o-?trk=top_nav_hom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hyperlink" Target="https://www.facebook.com/pages/Press-clipping-doo/192703977439561?ref=hl" TargetMode="External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03648" y="3654069"/>
            <a:ext cx="5898554" cy="100811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Muzeji Hrvatskog zagorja</a:t>
            </a: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2021. godina</a:t>
            </a:r>
          </a:p>
          <a:p>
            <a:endParaRPr lang="hr-HR" altLang="sr-Latn-RS" dirty="0">
              <a:solidFill>
                <a:schemeClr val="tx1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93296"/>
            <a:ext cx="1187921" cy="4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1E115-6D44-4BBC-91C2-00D58420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268760"/>
            <a:ext cx="35718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8EADDB-08D3-414A-8731-C89F01AD4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29308"/>
              </p:ext>
            </p:extLst>
          </p:nvPr>
        </p:nvGraphicFramePr>
        <p:xfrm>
          <a:off x="323528" y="836712"/>
          <a:ext cx="3960439" cy="509731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5524156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1175058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23139037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544148494"/>
                    </a:ext>
                  </a:extLst>
                </a:gridCol>
              </a:tblGrid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u="none" strike="noStrike">
                          <a:effectLst/>
                        </a:rPr>
                        <a:t>Tiskani mediji</a:t>
                      </a:r>
                      <a:endParaRPr lang="hr-H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Broj objava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>
                          <a:effectLst/>
                        </a:rPr>
                        <a:t>Površina u cm²</a:t>
                      </a:r>
                      <a:endParaRPr lang="hr-H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Komercijalna vrijednost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4013371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17654,86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699.309,00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92840609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Like!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12111,48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585.953,00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24557478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11858,62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413.391,00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922967777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45002,92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305.120,00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2991390900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5893,67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245.589,00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423925974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Specijal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3457,74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190.175,70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401001059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3786,23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179.543,00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6738591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klub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3628,04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169.538,00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45708057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express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2900,27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168.042,00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919282999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StoryBook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3338,07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167.838,00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412192791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73584,9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163.358,00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8847269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Slobodna Dalmacija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4733,39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150.048,00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29145021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Croatia Inflight magazine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2606,62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129.549,00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983081859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2220,1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124.192,00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389100019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Novi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6438,36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118.981,00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2885282245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 - Gloria IN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2618,95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117.853,00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76964274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Style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1820,46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112.905,00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8333446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Svijet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2193,29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106.111,00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99022196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Istre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3627,97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78.945,00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4149480960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D&amp;D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1581,68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78.863,00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491204847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15396,26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67.898,00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216930989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National Geographic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844,16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35039892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Junior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866,92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47.681,00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944824671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Zadarski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6718,01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47.631,00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412700804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Slavonije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3545,48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44.602,00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800493426"/>
                  </a:ext>
                </a:extLst>
              </a:tr>
              <a:tr h="18102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2773,84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39.694,00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65961075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Lider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1036,7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38.887,00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51135931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Matica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2470,71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36.517,00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779728103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1542,02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22.467,00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400248826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Školske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2328,57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21.097,00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016576947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Hrvatsko slovo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2083,67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16.857,00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369468822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1003,97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14.367,00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437236827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Ljepota i zdravlje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653,74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13.702,00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2485627541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2572,58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12.966,00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2274059645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Varaždinske vijesti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1501,26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11.169,00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4132083637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Posavska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2407,35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8.666,00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050451214"/>
                  </a:ext>
                </a:extLst>
              </a:tr>
              <a:tr h="10001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Poslovni dnevnik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263,68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7.605,00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/>
                </a:tc>
                <a:extLst>
                  <a:ext uri="{0D108BD9-81ED-4DB2-BD59-A6C34878D82A}">
                    <a16:rowId xmlns:a16="http://schemas.microsoft.com/office/drawing/2014/main" val="19680227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AFCD5C-EF62-48A8-A8DD-1ECD6EB3B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98665"/>
              </p:ext>
            </p:extLst>
          </p:nvPr>
        </p:nvGraphicFramePr>
        <p:xfrm>
          <a:off x="4427984" y="4063320"/>
          <a:ext cx="3960439" cy="18554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209">
                  <a:extLst>
                    <a:ext uri="{9D8B030D-6E8A-4147-A177-3AD203B41FA5}">
                      <a16:colId xmlns:a16="http://schemas.microsoft.com/office/drawing/2014/main" val="79251058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2730796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9797251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1403308610"/>
                    </a:ext>
                  </a:extLst>
                </a:gridCol>
              </a:tblGrid>
              <a:tr h="446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koncila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731,68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6.805,00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38614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Restaurant &amp; Hotel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203,45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3.345,00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343263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Lokalna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3155,85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3.156,00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5443262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Vijenac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332,37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2.699,00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935173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Sportske novosti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129,04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179959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Opatija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588,00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2.234,00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6702692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Podravine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784,73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1.946,00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64525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Hrvatski umirovljenički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306,84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1.933,00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856431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Bjelovarski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1.284,00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178250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Prigorski kaj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479,44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1.194,00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773605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Međimurje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262,82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930,00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9173522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METROPOLITAN.HR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801,70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802,00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096731"/>
                  </a:ext>
                </a:extLst>
              </a:tr>
              <a:tr h="9789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043 Bjelovarsko-bilogorski vjesnik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311,00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311,00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966618"/>
                  </a:ext>
                </a:extLst>
              </a:tr>
              <a:tr h="96131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484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267393,5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4.851.152,70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72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4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BF9D5-45C6-4E39-BA88-DDA668E1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07144"/>
              </p:ext>
            </p:extLst>
          </p:nvPr>
        </p:nvGraphicFramePr>
        <p:xfrm>
          <a:off x="323528" y="718936"/>
          <a:ext cx="3312369" cy="48533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40162">
                  <a:extLst>
                    <a:ext uri="{9D8B030D-6E8A-4147-A177-3AD203B41FA5}">
                      <a16:colId xmlns:a16="http://schemas.microsoft.com/office/drawing/2014/main" val="30826197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4692490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1578679248"/>
                    </a:ext>
                  </a:extLst>
                </a:gridCol>
              </a:tblGrid>
              <a:tr h="1858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u="none" strike="noStrike">
                          <a:effectLst/>
                        </a:rPr>
                        <a:t>Internetski portali</a:t>
                      </a:r>
                      <a:endParaRPr lang="hr-H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Broj objava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Komercijalna vrijednost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246656389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180.000,00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83808536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www.jutarnji.hr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962840265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138.667,00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414011467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136.000,00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62203928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248047137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57.500,00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925753825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49.500,00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900861807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037536810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www.journal.hr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09537079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www.gloria.hr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40.000,00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615461874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39.600,00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516990204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www.metro-portal.hr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423757944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31377631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93765650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30.000,00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952317791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www.super1.net.hr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54086687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799114480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31897787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25.200,00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22759813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882166599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22.425,00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428574860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www.ezadar.hr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20.000,00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95518838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869661350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www.rhzk.hr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288052477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www.seebiz.eu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58700052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www.varazdinski.hr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17.500,00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62474811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42564312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15.000,00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61000443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www.story.hr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911482252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15.000,00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410869723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www.hrturizam.hr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6245938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www.direktno.hr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12.800,00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2214102455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1090355948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997406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11.700,00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79104943"/>
                  </a:ext>
                </a:extLst>
              </a:tr>
              <a:tr h="10265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www.zadovoljna.hr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10.000,00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/>
                </a:tc>
                <a:extLst>
                  <a:ext uri="{0D108BD9-81ED-4DB2-BD59-A6C34878D82A}">
                    <a16:rowId xmlns:a16="http://schemas.microsoft.com/office/drawing/2014/main" val="34646690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AFA136-D67A-46B5-B3A0-FC5EC721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38469"/>
              </p:ext>
            </p:extLst>
          </p:nvPr>
        </p:nvGraphicFramePr>
        <p:xfrm>
          <a:off x="3923928" y="836712"/>
          <a:ext cx="3312369" cy="47051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40162">
                  <a:extLst>
                    <a:ext uri="{9D8B030D-6E8A-4147-A177-3AD203B41FA5}">
                      <a16:colId xmlns:a16="http://schemas.microsoft.com/office/drawing/2014/main" val="96292033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001789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1841004406"/>
                    </a:ext>
                  </a:extLst>
                </a:gridCol>
              </a:tblGrid>
              <a:tr h="6062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www.zimo.dnevnik.hr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86265980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www.riportal.net.hr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4223006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www.svijetkulture.com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9.600,00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7550391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www.057info.hr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7401369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www.miss7mama.24sata.hr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82369889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www.novilist.hr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8868387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www.n1info.com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60241096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www.zivim.hr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8942823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www.cosmopolitan.hr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03690425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www.elle.hr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52060656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www.otvoreno.hr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7.500,00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1371363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www.telegram.hr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9561263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www.film-mag.net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86200723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www.turizmoteka.hr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07579164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www.belizagrebgrad.com.hr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55532902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www.teklic.hr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6.000,00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4188614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www.dubrovackidnevnik.hr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04867321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www.fashion.hr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2886225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www.sportnet.hr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47263776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7459371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www.gradonacelnik.hr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4.800,00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6776037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www.hia.com.hr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26203690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www.kulturpunkt.hr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4.800,00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56987470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2130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www.putoholicari.rtl.hr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4.800,00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75542811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1269629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www.agrobiz.hr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4.333,00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459369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4.333,00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8178808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www.buro247.hr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9230092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www.glas-slavonije.hr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75078502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www.soundguardian.com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2018051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www.roditelji.hr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3.750,00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47539561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www.medjimurjepress.net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89182027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www.narod.hr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3.600,00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59512399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www.politikaplus.com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7861967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www.naturala.hr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8735183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www.bug.hr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7052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3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B69BE0-5B6D-4AC5-A957-513AA04D0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09163"/>
              </p:ext>
            </p:extLst>
          </p:nvPr>
        </p:nvGraphicFramePr>
        <p:xfrm>
          <a:off x="395536" y="908720"/>
          <a:ext cx="3312368" cy="47051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1767">
                  <a:extLst>
                    <a:ext uri="{9D8B030D-6E8A-4147-A177-3AD203B41FA5}">
                      <a16:colId xmlns:a16="http://schemas.microsoft.com/office/drawing/2014/main" val="3709505896"/>
                    </a:ext>
                  </a:extLst>
                </a:gridCol>
                <a:gridCol w="800236">
                  <a:extLst>
                    <a:ext uri="{9D8B030D-6E8A-4147-A177-3AD203B41FA5}">
                      <a16:colId xmlns:a16="http://schemas.microsoft.com/office/drawing/2014/main" val="791736410"/>
                    </a:ext>
                  </a:extLst>
                </a:gridCol>
                <a:gridCol w="810365">
                  <a:extLst>
                    <a:ext uri="{9D8B030D-6E8A-4147-A177-3AD203B41FA5}">
                      <a16:colId xmlns:a16="http://schemas.microsoft.com/office/drawing/2014/main" val="1898269154"/>
                    </a:ext>
                  </a:extLst>
                </a:gridCol>
              </a:tblGrid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www.elegant.hr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2466985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www.jolie.hr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5821287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www.kigo.hr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5576893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www.liderpress.hr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666955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www.wishmama.hr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871299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www.sibenski.slobodnadalmacija.hr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2.667,00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3522789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2.500,00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57827061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www.vizkultura.hr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4089483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www.akademija-art.hr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0094042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www.fama.com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4011290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www.hrvatska-danas.com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61550739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www.kzz.hr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35412283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0021630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www.mixer.hr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3571680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www.modnialmanah.com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4079991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www.prigorski.hr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935085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9881808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zmaichek.com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2820577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2.250,00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540394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2.090,00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6831225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studentski.hr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95164889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www.dailynewscaffe.com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6625694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www.dalmatinskiportal.hr 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27789618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www.menu.hr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5098235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8870606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www.zagrebancija.com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9022529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www.grazia.hr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1.875,00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41045695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www.evarazdin.hr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1.600,00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0267114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www.wall.hr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8830411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1.500,00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3728874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www.likaclubbing.eu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1.300,00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77288463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www.automania.20minuta.hr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5333750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3880500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www.extravagant.com.hr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630036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www.glasdalmacije.com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01405434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2955367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www.kajkavski.com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058166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7699CF-1F18-4446-8CCD-F1E50ECC0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8081"/>
              </p:ext>
            </p:extLst>
          </p:nvPr>
        </p:nvGraphicFramePr>
        <p:xfrm>
          <a:off x="3995936" y="908720"/>
          <a:ext cx="3312367" cy="48617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15913044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7834739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718199871"/>
                    </a:ext>
                  </a:extLst>
                </a:gridCol>
              </a:tblGrid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www.krapina.hr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57778725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www.lokalnahrvatska.hr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834581608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www.mediaservis.hr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2555807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www.mojarijeka.hr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382489437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28935751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www.nasice.com.hr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6400997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www.politicooshr.com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37063511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www.portalnovosti.com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424839369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www.putnikofer.hr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224067035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www.radio101.hr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91587145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www.rplus.video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5072084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www.sbtv.hr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049366930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www.scena.hr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15133067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www.slowage365.hr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97538853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www.srednja.hr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19345008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www.visitzagorje.hr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707542362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www.zabok.hr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48256125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www.zagrebdanas.hr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710742569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www.zapad.tv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637569620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www.zg-magazin.com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1.200,00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162933030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www.01portal.hr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449088368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www.dalmacijanews.com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619756398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www.objektivno.hr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26248504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www.zadarskilist.hr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96897857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www.ljepotaizdravlje.hr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31313746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www.dalmacijadanas.hr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616472438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www.portal53.hr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716593500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www.showbizzmagazin.hr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642869637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www.itgirl.hr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129071194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www.regionalni.com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28649924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www.fiuman.hr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196923881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www.femina.hr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07643266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www.5portal.hr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552137057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www.kastela.org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993574859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www.brodportal.hr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270,00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027508328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www.regionalexpress.hr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240,00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153178670"/>
                  </a:ext>
                </a:extLst>
              </a:tr>
              <a:tr h="8810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www.dulist.hr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947474310"/>
                  </a:ext>
                </a:extLst>
              </a:tr>
              <a:tr h="127567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686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u="none" strike="noStrike" dirty="0">
                          <a:effectLst/>
                        </a:rPr>
                        <a:t>1.810.450,00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9640603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75D87B-F080-40DE-916A-199488C777E7}"/>
              </a:ext>
            </a:extLst>
          </p:cNvPr>
          <p:cNvSpPr txBox="1"/>
          <p:nvPr/>
        </p:nvSpPr>
        <p:spPr>
          <a:xfrm>
            <a:off x="395536" y="476672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portali nastavak:</a:t>
            </a:r>
          </a:p>
        </p:txBody>
      </p:sp>
    </p:spTree>
    <p:extLst>
      <p:ext uri="{BB962C8B-B14F-4D97-AF65-F5344CB8AC3E}">
        <p14:creationId xmlns:p14="http://schemas.microsoft.com/office/powerpoint/2010/main" val="348567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3AD6-50C3-42BE-823F-DA6C293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Broj objava za subjekte pregleda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BBB6F1-919B-457F-85E0-A61A528FF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45763"/>
              </p:ext>
            </p:extLst>
          </p:nvPr>
        </p:nvGraphicFramePr>
        <p:xfrm>
          <a:off x="755576" y="1412776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7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65FF-14E4-4F85-9108-A94391C5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16" y="242882"/>
            <a:ext cx="2018185" cy="371128"/>
          </a:xfrm>
        </p:spPr>
        <p:txBody>
          <a:bodyPr>
            <a:normAutofit/>
          </a:bodyPr>
          <a:lstStyle/>
          <a:p>
            <a:r>
              <a:rPr lang="hr-HR" sz="1800" dirty="0"/>
              <a:t>Dvor Veliki Tabor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7B5A76-581C-4952-A154-0C5BAAA91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20225"/>
              </p:ext>
            </p:extLst>
          </p:nvPr>
        </p:nvGraphicFramePr>
        <p:xfrm>
          <a:off x="1403648" y="1844824"/>
          <a:ext cx="4680520" cy="38571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0181163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2961159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7290549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1690448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Tiskani mediji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Broj 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Površina u cm²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334652918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Like!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5092,83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246.391,00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1798548095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Večernji list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5690,45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225.399,00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4087487104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6226,88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217.069,00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711043578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3147,07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149.234,00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483936577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 - Gloria IN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2618,95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117.853,00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3956716537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2667,53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111.156,00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526958107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Slobodna Dalmacija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2540,99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80.549,00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314130428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11523,79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78.131,00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944479453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24925,44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55.334,00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387070895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Istre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2191,72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47.692,00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809999526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Junior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866,92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47.681,00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698403306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Lider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1036,70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38.887,00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748582951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Novi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1976,41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36.524,00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195158256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629,71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35.226,00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874721641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Slavonije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2136,53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26.878,00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965008361"/>
                  </a:ext>
                </a:extLst>
              </a:tr>
              <a:tr h="22943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1234,73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17.669,00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1462691781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Zadarski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2026,82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14.370,00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102017143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Ljepota i zdravlje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653,74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13.702,00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869681526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2783,88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12.277,00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977732789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750,18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10.930,00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3360097523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505,20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7.229,00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565384020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Školske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551,98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775908015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927,40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4.674,00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16180339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Varaždinske vijesti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597,44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4.445,00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461683655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Hrvatsko slovo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262,96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2.127,00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863365827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Hrvatski umirovljenički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182,32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1.149,00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1991422009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Glas koncila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92,04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856,00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3533992268"/>
                  </a:ext>
                </a:extLst>
              </a:tr>
              <a:tr h="12676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158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83840,61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1.608.433,00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b"/>
                </a:tc>
                <a:extLst>
                  <a:ext uri="{0D108BD9-81ED-4DB2-BD59-A6C34878D82A}">
                    <a16:rowId xmlns:a16="http://schemas.microsoft.com/office/drawing/2014/main" val="22851086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4DB28C-7109-4BE6-9972-32BD8D9840B8}"/>
              </a:ext>
            </a:extLst>
          </p:cNvPr>
          <p:cNvSpPr txBox="1"/>
          <p:nvPr/>
        </p:nvSpPr>
        <p:spPr>
          <a:xfrm>
            <a:off x="629516" y="839093"/>
            <a:ext cx="4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Dvor Veliki Tabor prikupljeno </a:t>
            </a:r>
            <a:r>
              <a:rPr lang="hr-HR" sz="1200" b="1" dirty="0"/>
              <a:t>413 objava </a:t>
            </a:r>
          </a:p>
          <a:p>
            <a:r>
              <a:rPr lang="hr-HR" sz="1200" dirty="0"/>
              <a:t>koje su postigle komercijalnu vrijednost od </a:t>
            </a:r>
            <a:r>
              <a:rPr lang="hr-HR" sz="1200" b="1" dirty="0"/>
              <a:t>2.269.372,00 kn.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D774-36A8-4AFC-BF15-0BE7FA00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18" y="428446"/>
            <a:ext cx="1452959" cy="12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80C9DE-3144-499A-ADD2-583FA7C07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306471"/>
              </p:ext>
            </p:extLst>
          </p:nvPr>
        </p:nvGraphicFramePr>
        <p:xfrm>
          <a:off x="395536" y="476672"/>
          <a:ext cx="3528392" cy="57934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8028669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822626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7229265"/>
                    </a:ext>
                  </a:extLst>
                </a:gridCol>
              </a:tblGrid>
              <a:tr h="15575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Internetski portali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Broj 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581231532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965503930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56.333,00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57209399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www.jutarnji.hr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805879392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www.journal.hr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71103551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28855281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www.metro-portal.hr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844861799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95775012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www.super1.net.hr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664552683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12867367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65128610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84433068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www.gloria.hr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76337403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59309534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235865521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4112782652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www.story.hr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11.250,00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267368619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564610093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www.zadovoljna.hr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085653711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22777757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www.svijetkulture.com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29427236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70312734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www.zivim.hr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943578717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www.seebiz.eu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4163135068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www.rhzk.hr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39761346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288540940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www.film-mag.net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697245670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www.ezadar.hr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468528994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www.fashion.hr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87870148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332344838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www.varazdinski.hr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611389129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356278557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www.kulturpunkt.hr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34027198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933639807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www.agrobiz.hr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4.333,00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025818857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4.333,00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90575407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4.025,00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959336623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www.buro247.hr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3981908338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www.cosmopolitan.hr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31049662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www.elle.hr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795948735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www.hrturizam.hr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576616062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www.direktno.hr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4038415731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www.naturala.hr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2040712390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1821049883"/>
                  </a:ext>
                </a:extLst>
              </a:tr>
              <a:tr h="1281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www.elegant.hr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3.000,00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6" marR="4236" marT="4236" marB="0" anchor="b"/>
                </a:tc>
                <a:extLst>
                  <a:ext uri="{0D108BD9-81ED-4DB2-BD59-A6C34878D82A}">
                    <a16:rowId xmlns:a16="http://schemas.microsoft.com/office/drawing/2014/main" val="40870757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CB8FC9-0ED9-4C35-A44A-3EA2C4747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27360"/>
              </p:ext>
            </p:extLst>
          </p:nvPr>
        </p:nvGraphicFramePr>
        <p:xfrm>
          <a:off x="4139952" y="482141"/>
          <a:ext cx="3528392" cy="57880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84005">
                  <a:extLst>
                    <a:ext uri="{9D8B030D-6E8A-4147-A177-3AD203B41FA5}">
                      <a16:colId xmlns:a16="http://schemas.microsoft.com/office/drawing/2014/main" val="2971895900"/>
                    </a:ext>
                  </a:extLst>
                </a:gridCol>
                <a:gridCol w="962288">
                  <a:extLst>
                    <a:ext uri="{9D8B030D-6E8A-4147-A177-3AD203B41FA5}">
                      <a16:colId xmlns:a16="http://schemas.microsoft.com/office/drawing/2014/main" val="2085056712"/>
                    </a:ext>
                  </a:extLst>
                </a:gridCol>
                <a:gridCol w="882099">
                  <a:extLst>
                    <a:ext uri="{9D8B030D-6E8A-4147-A177-3AD203B41FA5}">
                      <a16:colId xmlns:a16="http://schemas.microsoft.com/office/drawing/2014/main" val="343541571"/>
                    </a:ext>
                  </a:extLst>
                </a:gridCol>
              </a:tblGrid>
              <a:tr h="5978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www.jolie.hr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107661178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www.liderpress.hr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08239504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www.novilist.hr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10755574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www.soundguardian.com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962546890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28043641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48025970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www.otvoreno.hr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78453490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www.vizkultura.hr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500252533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www.mixer.hr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44796619"/>
                  </a:ext>
                </a:extLst>
              </a:tr>
              <a:tr h="3799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www.politikaplus.com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808089258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www.putoholicari.rtl.hr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87748550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401484473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zmaichek.com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445211297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2.090,00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42836156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www.dailynewscaffe.com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966720422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09833571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studentski.hr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71533174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www.grazia.hr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1.875,00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774518118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www.wall.hr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87111229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www.belizagrebgrad.com.hr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7735607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161152238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www.extravagant.com.hr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429800324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www.glas-slavonije.hr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19119451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www.gradonacelnik.hr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5403137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www.hia.com.hr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23190112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www.kajkavski.com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4836518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www.n1info.com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9063248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210293354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www.putnikofer.hr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25528146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www.radio101.hr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416971282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www.riportal.net.hr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80710837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www.rplus.video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857163722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www.scena.hr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31842761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www.slowage365.hr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97913322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www.zabok.hr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532697267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www.zg-magazin.com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923475192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www.01portal.hr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91868163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www.zadarskilist.hr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742583936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www.ljepotaizdravlje.hr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819710912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www.showbizzmagazin.hr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752219395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www.itgirl.hr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65416103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www.femina.hr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21892338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www.5portal.hr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97723539"/>
                  </a:ext>
                </a:extLst>
              </a:tr>
              <a:tr h="1317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255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660.939,00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71991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0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9EC6-FD96-4635-8951-41F5E8A7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3066"/>
            <a:ext cx="3242321" cy="371128"/>
          </a:xfrm>
        </p:spPr>
        <p:txBody>
          <a:bodyPr>
            <a:normAutofit/>
          </a:bodyPr>
          <a:lstStyle/>
          <a:p>
            <a:r>
              <a:rPr lang="hr-HR" sz="1800" dirty="0"/>
              <a:t>Galerija Antuna Augustinčića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9AAC16-52F7-459E-AED5-BC6413E4D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67332"/>
              </p:ext>
            </p:extLst>
          </p:nvPr>
        </p:nvGraphicFramePr>
        <p:xfrm>
          <a:off x="3275856" y="1124744"/>
          <a:ext cx="4032447" cy="19490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5847">
                  <a:extLst>
                    <a:ext uri="{9D8B030D-6E8A-4147-A177-3AD203B41FA5}">
                      <a16:colId xmlns:a16="http://schemas.microsoft.com/office/drawing/2014/main" val="782151893"/>
                    </a:ext>
                  </a:extLst>
                </a:gridCol>
                <a:gridCol w="620376">
                  <a:extLst>
                    <a:ext uri="{9D8B030D-6E8A-4147-A177-3AD203B41FA5}">
                      <a16:colId xmlns:a16="http://schemas.microsoft.com/office/drawing/2014/main" val="1137454850"/>
                    </a:ext>
                  </a:extLst>
                </a:gridCol>
                <a:gridCol w="851681">
                  <a:extLst>
                    <a:ext uri="{9D8B030D-6E8A-4147-A177-3AD203B41FA5}">
                      <a16:colId xmlns:a16="http://schemas.microsoft.com/office/drawing/2014/main" val="1568272107"/>
                    </a:ext>
                  </a:extLst>
                </a:gridCol>
                <a:gridCol w="1164543">
                  <a:extLst>
                    <a:ext uri="{9D8B030D-6E8A-4147-A177-3AD203B41FA5}">
                      <a16:colId xmlns:a16="http://schemas.microsoft.com/office/drawing/2014/main" val="5495465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Tiskani mediji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Površina u cm²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263336387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Like!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3382,6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163.650,00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560111919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4594,83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160.176,00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021087265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2849,38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112.864,00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175026046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2224,4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92.691,00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4030129552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1789,07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84.838,00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153704393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590,58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33.037,00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721021475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4351,23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29.501,00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505070357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3855,62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17.003,00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184018154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5820,85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12.922,00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816025111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791,84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11.537,00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805101945"/>
                  </a:ext>
                </a:extLst>
              </a:tr>
              <a:tr h="25139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621,77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8.898,00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135297738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293,48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1.479,00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951007213"/>
                  </a:ext>
                </a:extLst>
              </a:tr>
              <a:tr h="12947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37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31165,65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728.596,00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3817447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63155-C21C-4B62-81E9-2824A9A1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41418"/>
              </p:ext>
            </p:extLst>
          </p:nvPr>
        </p:nvGraphicFramePr>
        <p:xfrm>
          <a:off x="1907704" y="3356992"/>
          <a:ext cx="4032447" cy="31438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87042">
                  <a:extLst>
                    <a:ext uri="{9D8B030D-6E8A-4147-A177-3AD203B41FA5}">
                      <a16:colId xmlns:a16="http://schemas.microsoft.com/office/drawing/2014/main" val="2307245118"/>
                    </a:ext>
                  </a:extLst>
                </a:gridCol>
                <a:gridCol w="927873">
                  <a:extLst>
                    <a:ext uri="{9D8B030D-6E8A-4147-A177-3AD203B41FA5}">
                      <a16:colId xmlns:a16="http://schemas.microsoft.com/office/drawing/2014/main" val="1979996085"/>
                    </a:ext>
                  </a:extLst>
                </a:gridCol>
                <a:gridCol w="1417532">
                  <a:extLst>
                    <a:ext uri="{9D8B030D-6E8A-4147-A177-3AD203B41FA5}">
                      <a16:colId xmlns:a16="http://schemas.microsoft.com/office/drawing/2014/main" val="283720177"/>
                    </a:ext>
                  </a:extLst>
                </a:gridCol>
              </a:tblGrid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Internetski portali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Broj 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497482442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885069404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2363761940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8.667,00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586834983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226929808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2458271668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www.super1.net.hr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436425255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www.telegram.hr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662524332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227774563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www.journal.hr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723126282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www.elle.hr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2654587104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www.story.hr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104690268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446949360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www.varazdinski.hr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107317216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654470369"/>
                  </a:ext>
                </a:extLst>
              </a:tr>
              <a:tr h="12288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027456416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257640065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581826754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www.belizagrebgrad.com.hr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3112956292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536179916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930040965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40301404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www.soundguardian.com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803259629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575,00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1075168869"/>
                  </a:ext>
                </a:extLst>
              </a:tr>
              <a:tr h="10589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27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96.842,00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5" marR="3835" marT="3835" marB="0" anchor="b"/>
                </a:tc>
                <a:extLst>
                  <a:ext uri="{0D108BD9-81ED-4DB2-BD59-A6C34878D82A}">
                    <a16:rowId xmlns:a16="http://schemas.microsoft.com/office/drawing/2014/main" val="232459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DE2EC4-1D5E-43DE-BDCE-0022193D63F1}"/>
              </a:ext>
            </a:extLst>
          </p:cNvPr>
          <p:cNvSpPr txBox="1"/>
          <p:nvPr/>
        </p:nvSpPr>
        <p:spPr>
          <a:xfrm>
            <a:off x="323528" y="757252"/>
            <a:ext cx="280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su za Galeriju Antuna Augustinčića prikupljene </a:t>
            </a:r>
            <a:r>
              <a:rPr lang="hr-HR" sz="1200" b="1" dirty="0"/>
              <a:t>64 objave </a:t>
            </a:r>
            <a:r>
              <a:rPr lang="hr-HR" sz="1200" dirty="0"/>
              <a:t>koje su postigle komercijalnu vrijednost od </a:t>
            </a:r>
            <a:r>
              <a:rPr lang="hr-HR" sz="1200" b="1" dirty="0"/>
              <a:t>825.438,00 kn.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7DA31-13DE-4172-A1DC-3F7C20EF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2" y="1845022"/>
            <a:ext cx="1017209" cy="11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2661-5B9C-461D-A61B-3BD0F5F9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3458345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krapinskih neandertalaca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7C26D-C235-412D-9840-DA2182DE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77117"/>
            <a:ext cx="1400175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CF4C0-6ABD-45BD-AEA8-A924D9F9B1B3}"/>
              </a:ext>
            </a:extLst>
          </p:cNvPr>
          <p:cNvSpPr txBox="1"/>
          <p:nvPr/>
        </p:nvSpPr>
        <p:spPr>
          <a:xfrm flipH="1">
            <a:off x="467544" y="741735"/>
            <a:ext cx="584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su za Muzej krapinskih neandertalaca zabilježene </a:t>
            </a:r>
            <a:r>
              <a:rPr lang="hr-HR" sz="1200" b="1" dirty="0"/>
              <a:t>402 objave </a:t>
            </a:r>
            <a:r>
              <a:rPr lang="hr-HR" sz="1200" dirty="0"/>
              <a:t>koje su postigle komercijalnu vrijednost od </a:t>
            </a:r>
            <a:r>
              <a:rPr lang="hr-HR" sz="1200" b="1" dirty="0"/>
              <a:t>2.859.770,70 kn.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CB2F0A4-DBEB-4650-865F-4AD96F5BF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65258"/>
              </p:ext>
            </p:extLst>
          </p:nvPr>
        </p:nvGraphicFramePr>
        <p:xfrm>
          <a:off x="1403648" y="1260318"/>
          <a:ext cx="4824535" cy="53240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21887">
                  <a:extLst>
                    <a:ext uri="{9D8B030D-6E8A-4147-A177-3AD203B41FA5}">
                      <a16:colId xmlns:a16="http://schemas.microsoft.com/office/drawing/2014/main" val="2218848501"/>
                    </a:ext>
                  </a:extLst>
                </a:gridCol>
                <a:gridCol w="779722">
                  <a:extLst>
                    <a:ext uri="{9D8B030D-6E8A-4147-A177-3AD203B41FA5}">
                      <a16:colId xmlns:a16="http://schemas.microsoft.com/office/drawing/2014/main" val="1284469828"/>
                    </a:ext>
                  </a:extLst>
                </a:gridCol>
                <a:gridCol w="1088363">
                  <a:extLst>
                    <a:ext uri="{9D8B030D-6E8A-4147-A177-3AD203B41FA5}">
                      <a16:colId xmlns:a16="http://schemas.microsoft.com/office/drawing/2014/main" val="3153316796"/>
                    </a:ext>
                  </a:extLst>
                </a:gridCol>
                <a:gridCol w="1234563">
                  <a:extLst>
                    <a:ext uri="{9D8B030D-6E8A-4147-A177-3AD203B41FA5}">
                      <a16:colId xmlns:a16="http://schemas.microsoft.com/office/drawing/2014/main" val="2613007"/>
                    </a:ext>
                  </a:extLst>
                </a:gridCol>
              </a:tblGrid>
              <a:tr h="1572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Tiskani mediji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Površina u cm²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22544850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Like!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5494,42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265.820,00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18692579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6152,76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243.711,00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726011040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Specijal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3457,74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190.175,70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54578687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klub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3628,04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169.538,00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294198061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StoryBook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3338,07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167.838,00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4019362361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3300,93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137.550,00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222699324"/>
                  </a:ext>
                </a:extLst>
              </a:tr>
              <a:tr h="1572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Croatia Inflight magazine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2606,62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129.549,00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43304177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Style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1820,46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112.905,00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35629262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16111,57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109.236,00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43300455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Svijet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2193,29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106.111,00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280159963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1590,39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88.966,00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724405293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Novi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3884,47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71.785,00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20401826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1970,12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68.678,00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4088540677"/>
                  </a:ext>
                </a:extLst>
              </a:tr>
              <a:tr h="1572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National Geographic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844,16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3994009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express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898,62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52.066,00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10912214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23079,28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51.236,00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4011980403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639,16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30.309,00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629718708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Istre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1355,11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29.487,00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724245844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6150,49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27.124,00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60529671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Zadarski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3329,80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23.608,00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490988345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Školske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1776,59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16.096,00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27506541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Hrvatsko slovo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1510,02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12.216,00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680253250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Slobodna Dalmacija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282,05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8.941,00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1724844731"/>
                  </a:ext>
                </a:extLst>
              </a:tr>
              <a:tr h="23374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621,77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8.898,00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35587338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Varaždinske vijesti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1090,98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8.117,00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29701931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Poslovni dnevnik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263,68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7.605,00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895755848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koncila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639,64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5.949,00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97402961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Posavska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1323,86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4.766,00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3027854053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Slavonije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297,19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3.739,00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4085189524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Restaurant &amp; Hotel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203,45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3.345,00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517891263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Matica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156,23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2.309,00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951652647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Opatija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588,00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2.234,00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0486003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Podravine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784,73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1.946,00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112693165"/>
                  </a:ext>
                </a:extLst>
              </a:tr>
              <a:tr h="1572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Hrvatski umirovljenički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306,84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1.933,00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951556876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293,48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1.479,00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807461858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Bjelovarski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1.284,00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976975161"/>
                  </a:ext>
                </a:extLst>
              </a:tr>
              <a:tr h="15727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79,31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1.135,00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629870965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Lokalna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116,73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117,00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902954842"/>
                  </a:ext>
                </a:extLst>
              </a:tr>
              <a:tr h="9685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160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102420,09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2.232.801,70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3" marR="4243" marT="4243" marB="0" anchor="b"/>
                </a:tc>
                <a:extLst>
                  <a:ext uri="{0D108BD9-81ED-4DB2-BD59-A6C34878D82A}">
                    <a16:rowId xmlns:a16="http://schemas.microsoft.com/office/drawing/2014/main" val="252644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5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6399A3-7361-4706-A18C-A962694CE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02513"/>
              </p:ext>
            </p:extLst>
          </p:nvPr>
        </p:nvGraphicFramePr>
        <p:xfrm>
          <a:off x="323529" y="476672"/>
          <a:ext cx="3744415" cy="573387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00199">
                  <a:extLst>
                    <a:ext uri="{9D8B030D-6E8A-4147-A177-3AD203B41FA5}">
                      <a16:colId xmlns:a16="http://schemas.microsoft.com/office/drawing/2014/main" val="38403175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61072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74745756"/>
                    </a:ext>
                  </a:extLst>
                </a:gridCol>
              </a:tblGrid>
              <a:tr h="7122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Internetski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portali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Broj </a:t>
                      </a:r>
                      <a:r>
                        <a:rPr lang="hr-HR" sz="800" b="1" u="none" strike="noStrike" dirty="0">
                          <a:effectLst/>
                        </a:rPr>
                        <a:t>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</a:t>
                      </a:r>
                      <a:r>
                        <a:rPr lang="hr-HR" sz="800" u="none" strike="noStrike" dirty="0">
                          <a:effectLst/>
                        </a:rPr>
                        <a:t> vrijednost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448218874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537161481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811986302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www.jutarnji.hr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489102203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94564280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47.667,00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2762825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74797428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648588683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597298740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14.400,00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762337785"/>
                  </a:ext>
                </a:extLst>
              </a:tr>
              <a:tr h="143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186153233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www.hrturizam.hr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877862824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387259825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065117884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www.rhzk.hr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932324281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592638857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8.625,00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759021553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385976638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066634147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www.riportal.net.hr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58114295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www.direktno.hr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024090580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008990410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www.novilist.hr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126367801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www.seebiz.eu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624027046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www.teklic.hr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47144168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www.journal.hr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766001637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970235308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www.varazdinski.hr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393068897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370358367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www.n1info.com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0693566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616759404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292953515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10735076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www.057info.hr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572289025"/>
                  </a:ext>
                </a:extLst>
              </a:tr>
              <a:tr h="143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www.miss7mama.24sata.hr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632478752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www.cosmopolitan.hr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95323028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www.roditelji.hr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688763801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www.story.hr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3.750,00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925584204"/>
                  </a:ext>
                </a:extLst>
              </a:tr>
              <a:tr h="143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www.putoholicari.rtl.hr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440579985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www.turizmoteka.hr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554986026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www.kigo.hr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559657931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www.metro-portal.hr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847443874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www.wishmama.hr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81606640"/>
                  </a:ext>
                </a:extLst>
              </a:tr>
              <a:tr h="143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www.sibenski.slobodnadalmacija.hr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2.667,00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163354573"/>
                  </a:ext>
                </a:extLst>
              </a:tr>
              <a:tr h="7913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2.600,00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9906192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0B5223-5F95-43E7-B7F7-AFC04567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11621"/>
              </p:ext>
            </p:extLst>
          </p:nvPr>
        </p:nvGraphicFramePr>
        <p:xfrm>
          <a:off x="4355976" y="476653"/>
          <a:ext cx="3816424" cy="573389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30502">
                  <a:extLst>
                    <a:ext uri="{9D8B030D-6E8A-4147-A177-3AD203B41FA5}">
                      <a16:colId xmlns:a16="http://schemas.microsoft.com/office/drawing/2014/main" val="2751273034"/>
                    </a:ext>
                  </a:extLst>
                </a:gridCol>
                <a:gridCol w="828905">
                  <a:extLst>
                    <a:ext uri="{9D8B030D-6E8A-4147-A177-3AD203B41FA5}">
                      <a16:colId xmlns:a16="http://schemas.microsoft.com/office/drawing/2014/main" val="3163395706"/>
                    </a:ext>
                  </a:extLst>
                </a:gridCol>
                <a:gridCol w="1157017">
                  <a:extLst>
                    <a:ext uri="{9D8B030D-6E8A-4147-A177-3AD203B41FA5}">
                      <a16:colId xmlns:a16="http://schemas.microsoft.com/office/drawing/2014/main" val="873890260"/>
                    </a:ext>
                  </a:extLst>
                </a:gridCol>
              </a:tblGrid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www.ezadar.hr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80322849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www.otvoreno.hr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391913386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www.prigorski.hr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11942474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044977054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2.250,00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674016163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www.dalmatinskiportal.hr 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18336608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www.menu.hr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352040085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www.glas-slavonije.hr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174826301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602612908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www.likaclubbing.eu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1.300,00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693379315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www.belizagrebgrad.com.hr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729722632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www.fama.com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19599400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www.film-mag.net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507580475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www.gradonacelnik.hr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843614628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www.hia.com.hr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011772289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www.hrvatska-danas.com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40036925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928902185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www.krapina.hr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44592779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www.kzz.hr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954833121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www.lokalnahrvatska.hr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895302766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www.mediaservis.hr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89645013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www.medjimurjepress.net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046434310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509975308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www.modnialmanah.com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05800318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www.mojarijeka.hr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817804142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312998729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www.narod.hr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384520002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www.nasice.com.hr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57942312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www.politikaplus.com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613411088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76381929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www.putnikofer.hr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05237980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www.sbtv.hr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462342671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www.srednja.hr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806513010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www.zapad.tv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672617676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www.dalmacijanews.com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97059887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www.objektivno.hr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467573887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www.evarazdin.hr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553357807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www.dalmacijadanas.hr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911284747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www.portal53.hr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59808040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www.fiuman.hr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09657265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www.brodportal.hr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167133271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www.regionalexpress.hr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160960943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www.dulist.hr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150,00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901503711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242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626.969,00</a:t>
                      </a:r>
                      <a:r>
                        <a:rPr lang="hr-HR" sz="800" u="none" strike="noStrike" dirty="0">
                          <a:effectLst/>
                        </a:rPr>
                        <a:t>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99143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4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D90C-01E6-4A47-8CA1-4C9FAECF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2450233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seljačkih buna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16B6E2-7F47-4057-9CD5-55CDBB650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57763"/>
              </p:ext>
            </p:extLst>
          </p:nvPr>
        </p:nvGraphicFramePr>
        <p:xfrm>
          <a:off x="160139" y="2276872"/>
          <a:ext cx="4261719" cy="25553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03549">
                  <a:extLst>
                    <a:ext uri="{9D8B030D-6E8A-4147-A177-3AD203B41FA5}">
                      <a16:colId xmlns:a16="http://schemas.microsoft.com/office/drawing/2014/main" val="155620743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519390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28425016"/>
                    </a:ext>
                  </a:extLst>
                </a:gridCol>
                <a:gridCol w="1218010">
                  <a:extLst>
                    <a:ext uri="{9D8B030D-6E8A-4147-A177-3AD203B41FA5}">
                      <a16:colId xmlns:a16="http://schemas.microsoft.com/office/drawing/2014/main" val="446291907"/>
                    </a:ext>
                  </a:extLst>
                </a:gridCol>
              </a:tblGrid>
              <a:tr h="1613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Tiskani mediji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Površina u cm²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059068067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Like!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8289,43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401.043,00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694369773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1941,65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76.909,00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916374739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11327,27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76.799,00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297883346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15825,97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35.134,00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284269627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Matica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1302,66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19.253,00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688507389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532,19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18.552,00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189797400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3110,25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13.716,00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291599298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13.473,00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4294241376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791,84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11.537,00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2335429560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Slavonije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457,59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5.756,00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45635139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Hrvatsko slovo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310,69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2.513,00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464369420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Opatija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588,00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2.234,00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924666292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Lokalna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1684,13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1.684,00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3069257882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Bjelovarski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240,04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1.284,00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265587417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262,82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930,00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049905531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801,70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802,00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1481999356"/>
                  </a:ext>
                </a:extLst>
              </a:tr>
              <a:tr h="1613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043 Bjelovarsko-bilogorski vjesnik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311,00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311,00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2617916785"/>
                  </a:ext>
                </a:extLst>
              </a:tr>
              <a:tr h="12080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94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48018,07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681.930,00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extLst>
                  <a:ext uri="{0D108BD9-81ED-4DB2-BD59-A6C34878D82A}">
                    <a16:rowId xmlns:a16="http://schemas.microsoft.com/office/drawing/2014/main" val="28604012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9CE4A4-FE36-4174-B5BC-F705DCDAE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32077"/>
              </p:ext>
            </p:extLst>
          </p:nvPr>
        </p:nvGraphicFramePr>
        <p:xfrm>
          <a:off x="4727369" y="980728"/>
          <a:ext cx="3528392" cy="541371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298307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518496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62558554"/>
                    </a:ext>
                  </a:extLst>
                </a:gridCol>
              </a:tblGrid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Internetski portali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522787980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www.gloria.hr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24.000,00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842733953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96205523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302163829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4141716975"/>
                  </a:ext>
                </a:extLst>
              </a:tr>
              <a:tr h="1207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71173555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4129608221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384130178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www.jutarnji.hr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65379758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4169345812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www.telegram.hr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79412379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6.900,00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570038537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986570853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38128701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82308562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483713633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939152880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12348978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539198676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615152820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www.ezadar.hr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671431799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www.otvoreno.hr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80327918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www.akademija-art.hr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26149228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142319659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95057875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941532630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www.putoholicari.rtl.hr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45648246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587496752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977227623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www.teklic.hr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285543939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www.gradonacelnik.hr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173451434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www.hia.com.hr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277807605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227549971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www.kzz.hr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093956716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838641664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www.narod.hr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80013228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www.putnikofer.hr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04146258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www.rhzk.hr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2268873957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www.visitzagorje.hr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204490569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www.kigo.hr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3348768447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www.glas-slavonije.hr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211369664"/>
                  </a:ext>
                </a:extLst>
              </a:tr>
              <a:tr h="12650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www.regionalexpress.hr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120,00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485241599"/>
                  </a:ext>
                </a:extLst>
              </a:tr>
              <a:tr h="10222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83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236.520,00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8" marR="3798" marT="3798" marB="0" anchor="b"/>
                </a:tc>
                <a:extLst>
                  <a:ext uri="{0D108BD9-81ED-4DB2-BD59-A6C34878D82A}">
                    <a16:rowId xmlns:a16="http://schemas.microsoft.com/office/drawing/2014/main" val="12077924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764225-C406-40BE-93FE-58E6F064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45" y="178633"/>
            <a:ext cx="2359174" cy="56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9F5FD-C4F0-4B90-A25E-7E411186D84D}"/>
              </a:ext>
            </a:extLst>
          </p:cNvPr>
          <p:cNvSpPr txBox="1"/>
          <p:nvPr/>
        </p:nvSpPr>
        <p:spPr>
          <a:xfrm>
            <a:off x="170819" y="1124744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je za Muzej seljačkih buna prikupljeno </a:t>
            </a:r>
            <a:r>
              <a:rPr lang="hr-HR" sz="1200" b="1" dirty="0"/>
              <a:t>177 objava</a:t>
            </a:r>
          </a:p>
          <a:p>
            <a:r>
              <a:rPr lang="hr-HR" sz="1200" dirty="0"/>
              <a:t>Koje su postigle komercijalnu vrijednost od </a:t>
            </a:r>
            <a:r>
              <a:rPr lang="hr-HR" sz="1200" b="1" dirty="0"/>
              <a:t>918.450,00 kn.</a:t>
            </a:r>
          </a:p>
        </p:txBody>
      </p:sp>
    </p:spTree>
    <p:extLst>
      <p:ext uri="{BB962C8B-B14F-4D97-AF65-F5344CB8AC3E}">
        <p14:creationId xmlns:p14="http://schemas.microsoft.com/office/powerpoint/2010/main" val="353247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024687" cy="432048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024687" cy="568863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medijskog publiciteta odnosi se na </a:t>
            </a: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Muzeje Hrvatskog zagorja</a:t>
            </a:r>
            <a:r>
              <a:rPr lang="hr-HR" sz="1200" dirty="0">
                <a:ln w="0"/>
                <a:cs typeface="Calibri" panose="020F0502020204030204" pitchFamily="34" charset="0"/>
              </a:rPr>
              <a:t>, a obuhvaćeno je razdoblje od 01.01.2021. do 31.12.2021. godine.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Izvještaj je izrađen za navedeno razdoblje na temelju objava prikupljenih redovitim praćenjem medija</a:t>
            </a:r>
            <a:r>
              <a:rPr lang="en-US" sz="1200" dirty="0">
                <a:ln w="0"/>
                <a:cs typeface="Calibri" panose="020F0502020204030204" pitchFamily="34" charset="0"/>
              </a:rPr>
              <a:t>. </a:t>
            </a:r>
            <a:r>
              <a:rPr lang="hr-HR" sz="1200" dirty="0">
                <a:ln w="0"/>
                <a:cs typeface="Calibri" panose="020F0502020204030204" pitchFamily="34" charset="0"/>
              </a:rPr>
              <a:t>Izvještaj uključuje statistički prikaz podataka bez analize sadržaja. </a:t>
            </a:r>
            <a:endParaRPr lang="en-US" sz="1200" dirty="0">
              <a:ln w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Pregled obuhvaća: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Ukupan broj objava u analiziranom razdoblju (po mjesecima)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Objave po vrsti medija 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medija koji su najviše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Sve medije koji su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Kolaž objava - izbor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broj objava za subjekte: Dvor Veliki Tabor, Galerija Antuna Augustinčića, Muzej krapinskih neandertalaca, Muzej seljačkih buna i Muzej „Staro selo” Kumrovec</a:t>
            </a:r>
          </a:p>
          <a:p>
            <a:pPr lvl="1">
              <a:spcBef>
                <a:spcPts val="14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 za subjekte: Dvor Veliki Tabor, Galerija Antuna Augustinčića, Muzej krapinskih neandertalaca, Muzej seljačkih buna i Muzej „Staro selo” Kumrovec</a:t>
            </a:r>
          </a:p>
          <a:p>
            <a:pPr marL="0" indent="0" algn="just">
              <a:buNone/>
            </a:pPr>
            <a:r>
              <a:rPr lang="hr-HR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Komercijalna vrijednost je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ilustracija kojom uspoređujemo cijene oglasnog prostora s pripadajućom površinom i/ili trajanjem objave kako bismo dobili približnu vrijednost medijskog prostora kojeg su zauzele objave. Komercijalna vrijednost ne ne prikazuje uspjeh pojedinih PR ili medijskih kampanja. </a:t>
            </a:r>
            <a:r>
              <a:rPr lang="hr-HR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Način izrade: 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Press clipping cijene pojedinih medijskih prostora (novinskih, televizijskih, radijskih) prikazuje kao aritmetičku sredinu. Uzet je </a:t>
            </a:r>
            <a:r>
              <a:rPr lang="hr-HR" sz="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prosjek cijena oglasnog prostora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tiskovinama, radio i TV programu. Mjerna jedinica u kojoj smo iskazali površinu objava u tiskovinama je</a:t>
            </a:r>
            <a:r>
              <a:rPr lang="hr-HR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cm</a:t>
            </a:r>
            <a:r>
              <a:rPr lang="hr-HR" sz="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u elektroničkim medijima </a:t>
            </a:r>
            <a:r>
              <a:rPr lang="hr-HR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minuta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Kod </a:t>
            </a:r>
            <a:r>
              <a:rPr lang="hr-HR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internetskih portala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uzima se prosječna cijena za PR / sponzorirani članak. Oni internetski portali koji nemaju cijenu oglašavanja, ili nemaju iskazanu cijenu na ovaj način, obračunavaju se po cijeni od 1.200,00 kn po članku. U izračun uključene su cijene bez PDV-a. Agencije mogu imati različite metode izračuna. </a:t>
            </a:r>
          </a:p>
          <a:p>
            <a:pPr marL="0" indent="0" algn="just">
              <a:buNone/>
            </a:pP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ODRICANJE OD ODGOVORNOSTI:</a:t>
            </a:r>
            <a:r>
              <a:rPr lang="hr-HR" sz="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Davatelj usluge nije odgovoran za svaku daljnju prezentaciju i interpretaciju podataka izvan konteksta navedenog u 'Napomeni'. Svaku daljnju prezentaciju bez priloženih napomena davatelj usluge neće potvrditi kao svoj izračun.</a:t>
            </a:r>
          </a:p>
          <a:p>
            <a:pPr marL="457200" lvl="1" indent="0">
              <a:spcBef>
                <a:spcPts val="1400"/>
              </a:spcBef>
              <a:buClrTx/>
              <a:buSzPct val="80000"/>
              <a:buNone/>
              <a:defRPr/>
            </a:pP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91DC-F2BA-4509-ABF9-5294C638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3242321" cy="443136"/>
          </a:xfrm>
        </p:spPr>
        <p:txBody>
          <a:bodyPr>
            <a:normAutofit/>
          </a:bodyPr>
          <a:lstStyle/>
          <a:p>
            <a:r>
              <a:rPr lang="hr-HR" sz="1800" dirty="0"/>
              <a:t>Muzej „Staro selo” Kumrovec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03CCE6B-A03B-43F1-A727-CF24DB7AD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99130"/>
              </p:ext>
            </p:extLst>
          </p:nvPr>
        </p:nvGraphicFramePr>
        <p:xfrm>
          <a:off x="2843808" y="877238"/>
          <a:ext cx="3960441" cy="226372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18835">
                  <a:extLst>
                    <a:ext uri="{9D8B030D-6E8A-4147-A177-3AD203B41FA5}">
                      <a16:colId xmlns:a16="http://schemas.microsoft.com/office/drawing/2014/main" val="1496232920"/>
                    </a:ext>
                  </a:extLst>
                </a:gridCol>
                <a:gridCol w="733780">
                  <a:extLst>
                    <a:ext uri="{9D8B030D-6E8A-4147-A177-3AD203B41FA5}">
                      <a16:colId xmlns:a16="http://schemas.microsoft.com/office/drawing/2014/main" val="1155925348"/>
                    </a:ext>
                  </a:extLst>
                </a:gridCol>
                <a:gridCol w="733780">
                  <a:extLst>
                    <a:ext uri="{9D8B030D-6E8A-4147-A177-3AD203B41FA5}">
                      <a16:colId xmlns:a16="http://schemas.microsoft.com/office/drawing/2014/main" val="3380260326"/>
                    </a:ext>
                  </a:extLst>
                </a:gridCol>
                <a:gridCol w="1174046">
                  <a:extLst>
                    <a:ext uri="{9D8B030D-6E8A-4147-A177-3AD203B41FA5}">
                      <a16:colId xmlns:a16="http://schemas.microsoft.com/office/drawing/2014/main" val="2652019725"/>
                    </a:ext>
                  </a:extLst>
                </a:gridCol>
              </a:tblGrid>
              <a:tr h="17012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Tiskani mediji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Površina u cm²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606992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Like!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3382,60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163.650,00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902501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2149,61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89.574,00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508144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D&amp;D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1581,68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78.863,00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268631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1557,21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61.681,00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467928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15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6677,51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45.274,00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4785933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11907,26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26.434,00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758196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3735,33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16.473,00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48012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452,28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15.766,00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696867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750,18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10.930,00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528169"/>
                  </a:ext>
                </a:extLst>
              </a:tr>
              <a:tr h="17012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621,77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8.898,00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2859110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Sportske novosti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129,04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2.404,00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6527957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293,48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1.479,00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333315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Varaždinske vijesti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187,16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1.392,00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787956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Prigorski kaj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479,44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1.194,00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045778"/>
                  </a:ext>
                </a:extLst>
              </a:tr>
              <a:tr h="12791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57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33904,55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524.012,00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000313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15C6C6-AAB7-4595-8CEE-E2E6F825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36328"/>
              </p:ext>
            </p:extLst>
          </p:nvPr>
        </p:nvGraphicFramePr>
        <p:xfrm>
          <a:off x="1835696" y="3314414"/>
          <a:ext cx="3886499" cy="32432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3222">
                  <a:extLst>
                    <a:ext uri="{9D8B030D-6E8A-4147-A177-3AD203B41FA5}">
                      <a16:colId xmlns:a16="http://schemas.microsoft.com/office/drawing/2014/main" val="3503467887"/>
                    </a:ext>
                  </a:extLst>
                </a:gridCol>
                <a:gridCol w="840325">
                  <a:extLst>
                    <a:ext uri="{9D8B030D-6E8A-4147-A177-3AD203B41FA5}">
                      <a16:colId xmlns:a16="http://schemas.microsoft.com/office/drawing/2014/main" val="258184297"/>
                    </a:ext>
                  </a:extLst>
                </a:gridCol>
                <a:gridCol w="1172952">
                  <a:extLst>
                    <a:ext uri="{9D8B030D-6E8A-4147-A177-3AD203B41FA5}">
                      <a16:colId xmlns:a16="http://schemas.microsoft.com/office/drawing/2014/main" val="3073760864"/>
                    </a:ext>
                  </a:extLst>
                </a:gridCol>
              </a:tblGrid>
              <a:tr h="13465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Internetski portali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>
                          <a:effectLst/>
                        </a:rPr>
                        <a:t>Broj objava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Komercijalna vrijednost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2359035005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346407337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349745458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4262953962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8.667,00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4202944266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366722941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2090206976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www.sportnet.hr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5.000,00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289786826"/>
                  </a:ext>
                </a:extLst>
              </a:tr>
              <a:tr h="13465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4.800,00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2211623719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3.600,00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257566063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www.turizmoteka.hr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2704036242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89724545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2.400,00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276420669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976333520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www.elegant.hr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9131198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www.seebiz.eu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1.500,00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749268994"/>
                  </a:ext>
                </a:extLst>
              </a:tr>
              <a:tr h="13465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www.automania.20minuta.hr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4107887729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578418457"/>
                  </a:ext>
                </a:extLst>
              </a:tr>
              <a:tr h="13465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www.hrvatska-danas.com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717665835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www.kzz.hr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590884774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3333624515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247026323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1.200,00 kn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2373419115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www.aktualno.hr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575,00 kn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780700376"/>
                  </a:ext>
                </a:extLst>
              </a:tr>
              <a:tr h="11836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38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112.542,00</a:t>
                      </a:r>
                      <a:r>
                        <a:rPr lang="hr-HR" sz="800" u="none" strike="noStrike" dirty="0">
                          <a:effectLst/>
                        </a:rPr>
                        <a:t> </a:t>
                      </a:r>
                      <a:r>
                        <a:rPr lang="hr-HR" sz="800" b="1" u="none" strike="noStrike" dirty="0">
                          <a:effectLst/>
                        </a:rPr>
                        <a:t>kn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2" marR="6872" marT="6872" marB="0" anchor="b"/>
                </a:tc>
                <a:extLst>
                  <a:ext uri="{0D108BD9-81ED-4DB2-BD59-A6C34878D82A}">
                    <a16:rowId xmlns:a16="http://schemas.microsoft.com/office/drawing/2014/main" val="127582151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679F6FC-453F-45CD-9381-9E85175E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05" y="332656"/>
            <a:ext cx="1053190" cy="1160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C6C15-32C4-480A-A2A9-ACD4368DD3DD}"/>
              </a:ext>
            </a:extLst>
          </p:cNvPr>
          <p:cNvSpPr txBox="1"/>
          <p:nvPr/>
        </p:nvSpPr>
        <p:spPr>
          <a:xfrm>
            <a:off x="365475" y="119675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Muzej „Staro selo” Kumrovec prikupljeno</a:t>
            </a:r>
            <a:r>
              <a:rPr lang="hr-HR" sz="1200" b="1" dirty="0"/>
              <a:t> 95 objava </a:t>
            </a:r>
            <a:r>
              <a:rPr lang="hr-HR" sz="1200" dirty="0"/>
              <a:t>koje su postigle komercijalnu vrijednost od </a:t>
            </a:r>
            <a:r>
              <a:rPr lang="hr-HR" sz="1200" b="1" dirty="0"/>
              <a:t>636.554,00 kn.</a:t>
            </a:r>
          </a:p>
        </p:txBody>
      </p:sp>
    </p:spTree>
    <p:extLst>
      <p:ext uri="{BB962C8B-B14F-4D97-AF65-F5344CB8AC3E}">
        <p14:creationId xmlns:p14="http://schemas.microsoft.com/office/powerpoint/2010/main" val="321472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ACC4-EC65-4FC8-A731-B921E4D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4322441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Komercijalna vrijednost svih subjekata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79F77-5EE5-424C-A202-4E5AACA73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676724"/>
              </p:ext>
            </p:extLst>
          </p:nvPr>
        </p:nvGraphicFramePr>
        <p:xfrm>
          <a:off x="609599" y="1488281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87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4" y="406400"/>
            <a:ext cx="5689600" cy="614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2008189"/>
            <a:ext cx="3675063" cy="19968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</a:t>
            </a:r>
            <a:r>
              <a:rPr lang="hr-HR" sz="1400" b="1" dirty="0">
                <a:solidFill>
                  <a:srgbClr val="000000"/>
                </a:solidFill>
              </a:rPr>
              <a:t>Press clipping d.o.o</a:t>
            </a:r>
            <a:r>
              <a:rPr lang="hr-HR" sz="1400" dirty="0">
                <a:solidFill>
                  <a:srgbClr val="000000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Florijana Andrašeca 18a 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10 000 Zagreb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telefon: 01/ 3015 509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e-mail: </a:t>
            </a:r>
            <a:r>
              <a:rPr lang="hr-HR" sz="1400" dirty="0">
                <a:solidFill>
                  <a:srgbClr val="00B0F0"/>
                </a:solidFill>
                <a:hlinkClick r:id="rId2"/>
              </a:rPr>
              <a:t>analize@pressclip.hr</a:t>
            </a:r>
            <a:r>
              <a:rPr lang="hr-HR" sz="1400" dirty="0">
                <a:solidFill>
                  <a:srgbClr val="00B0F0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web: </a:t>
            </a:r>
            <a:r>
              <a:rPr lang="hr-HR" sz="1400" dirty="0">
                <a:solidFill>
                  <a:srgbClr val="000000"/>
                </a:solidFill>
                <a:hlinkClick r:id="rId3"/>
              </a:rPr>
              <a:t>www.pressclipping.hr</a:t>
            </a:r>
            <a:endParaRPr lang="hr-HR" sz="1400" dirty="0">
              <a:solidFill>
                <a:srgbClr val="000000"/>
              </a:solidFill>
            </a:endParaRPr>
          </a:p>
          <a:p>
            <a:pPr marL="228600" indent="-182880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defRPr/>
            </a:pPr>
            <a:endParaRPr lang="hr-HR" sz="2200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18436" name="Content Placeholder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" y="3962171"/>
            <a:ext cx="1263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6" y="3904120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0" y="3896257"/>
            <a:ext cx="10461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855" y="5764802"/>
            <a:ext cx="6753225" cy="646112"/>
          </a:xfrm>
          <a:prstGeom prst="rect">
            <a:avLst/>
          </a:prstGeom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indent="-27305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9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Agencija Press Clipping pridruženi je član međunarodne strukovne organizacije za mjerenje i evaluaciju komuniciranja AMEC (Association for Measurement and Evaluation of Communication), a svi navedeni postupci i analize usklađene su i odobrene od strane struke.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" y="4906267"/>
            <a:ext cx="15192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4" y="4819454"/>
            <a:ext cx="1231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7" y="5346298"/>
            <a:ext cx="173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4" y="1320377"/>
            <a:ext cx="1495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277541"/>
            <a:ext cx="5041180" cy="432023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Ukupan broj objava i objave po mjesecima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25B0FF-C640-446F-A120-650DE9E6E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539065"/>
              </p:ext>
            </p:extLst>
          </p:nvPr>
        </p:nvGraphicFramePr>
        <p:xfrm>
          <a:off x="611560" y="1988840"/>
          <a:ext cx="61206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1CD4DA-A897-4228-883D-4782BE5D0B06}"/>
              </a:ext>
            </a:extLst>
          </p:cNvPr>
          <p:cNvSpPr txBox="1"/>
          <p:nvPr/>
        </p:nvSpPr>
        <p:spPr>
          <a:xfrm>
            <a:off x="395536" y="980728"/>
            <a:ext cx="572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je u 2021. godini za Muzeje Hrvatskog zagorja prikupljeno </a:t>
            </a:r>
            <a:r>
              <a:rPr lang="hr-H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1170 objava</a:t>
            </a:r>
            <a:r>
              <a:rPr lang="hr-HR" sz="1200" dirty="0"/>
              <a:t>.</a:t>
            </a:r>
          </a:p>
          <a:p>
            <a:r>
              <a:rPr lang="hr-HR" sz="1200" dirty="0"/>
              <a:t>Slika prikazuje koliko je objava zabilježeno u svakom mjesecu. </a:t>
            </a:r>
          </a:p>
          <a:p>
            <a:r>
              <a:rPr lang="hr-HR" sz="1200" dirty="0"/>
              <a:t>Najviše ih je bilo u srpnju (151 objava), a najmanje u prosincu (44 objave).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A004-BCD2-44D4-BC02-D0252D0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4672"/>
            <a:ext cx="6347713" cy="371128"/>
          </a:xfrm>
        </p:spPr>
        <p:txBody>
          <a:bodyPr>
            <a:normAutofit/>
          </a:bodyPr>
          <a:lstStyle/>
          <a:p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Objave po vrsti medija i mediji koji su najviše objavljivali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E675258-64B2-4B7D-805E-227A088FA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90792"/>
              </p:ext>
            </p:extLst>
          </p:nvPr>
        </p:nvGraphicFramePr>
        <p:xfrm>
          <a:off x="1187624" y="3429000"/>
          <a:ext cx="5112568" cy="311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716F39A-2C90-48E2-A580-DE07C5C75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60584"/>
              </p:ext>
            </p:extLst>
          </p:nvPr>
        </p:nvGraphicFramePr>
        <p:xfrm>
          <a:off x="395536" y="977280"/>
          <a:ext cx="35283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C5A692B-2A89-46D3-9160-3F2574E397E4}"/>
              </a:ext>
            </a:extLst>
          </p:cNvPr>
          <p:cNvSpPr txBox="1"/>
          <p:nvPr/>
        </p:nvSpPr>
        <p:spPr>
          <a:xfrm>
            <a:off x="4139952" y="97616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Od ukupno 1170 zabilježenih objava, 686 je zabilježeno na internetskim portalima, što čini udio od 59%, a 484 objave su zabilježene u tiskanim medijima, 41%.</a:t>
            </a:r>
          </a:p>
          <a:p>
            <a:endParaRPr lang="hr-HR" sz="1200" dirty="0"/>
          </a:p>
          <a:p>
            <a:r>
              <a:rPr lang="hr-HR" sz="1200" dirty="0"/>
              <a:t>Mediji koji su u 2021. godini najviše objavljivali su Zagorje International (131 objava) i Zagorski list (105 objava).</a:t>
            </a:r>
          </a:p>
        </p:txBody>
      </p:sp>
    </p:spTree>
    <p:extLst>
      <p:ext uri="{BB962C8B-B14F-4D97-AF65-F5344CB8AC3E}">
        <p14:creationId xmlns:p14="http://schemas.microsoft.com/office/powerpoint/2010/main" val="29153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7" y="790218"/>
            <a:ext cx="735507" cy="73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4" name="TextBox 14"/>
          <p:cNvSpPr txBox="1">
            <a:spLocks noChangeArrowheads="1"/>
          </p:cNvSpPr>
          <p:nvPr/>
        </p:nvSpPr>
        <p:spPr bwMode="auto">
          <a:xfrm>
            <a:off x="323528" y="260648"/>
            <a:ext cx="7056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hr-HR" altLang="sr-Latn-R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Svi mediji koji su objavljivali – podjela prema vrsti medija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44649-6D2B-4C1E-A55C-10AE80C97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61817"/>
              </p:ext>
            </p:extLst>
          </p:nvPr>
        </p:nvGraphicFramePr>
        <p:xfrm>
          <a:off x="971600" y="1284425"/>
          <a:ext cx="2664296" cy="47051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79404">
                  <a:extLst>
                    <a:ext uri="{9D8B030D-6E8A-4147-A177-3AD203B41FA5}">
                      <a16:colId xmlns:a16="http://schemas.microsoft.com/office/drawing/2014/main" val="2943039623"/>
                    </a:ext>
                  </a:extLst>
                </a:gridCol>
                <a:gridCol w="884892">
                  <a:extLst>
                    <a:ext uri="{9D8B030D-6E8A-4147-A177-3AD203B41FA5}">
                      <a16:colId xmlns:a16="http://schemas.microsoft.com/office/drawing/2014/main" val="1204257845"/>
                    </a:ext>
                  </a:extLst>
                </a:gridCol>
              </a:tblGrid>
              <a:tr h="3289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Internetski portali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Broj 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5129628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www.aktualno.hr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39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3248242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www.glasistre.hr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23343150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02937536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09781257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www.culturenet.hr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96167350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89572476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8958272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www.zagorje-international.hr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2733811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59274539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www.nacional.hr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42345828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www.rhzk.hr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44349666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www.nizagorjemalo.hr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3988329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6589896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www.jutarnji.hr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0726862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www.seebiz.eu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4361883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www.metro-portal.hr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1542843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www.glas-slavonije.hr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6653199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www.radio-stubica.hr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10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77268300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www.sjever.hr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10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1217200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www.emedjimurje.hr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9632255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www.index.hr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9051538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www.journal.hr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9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90795012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71993675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www.novilist.hr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4310477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www.direktno.hr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8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7939147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18661684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www.ezadar.hr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8520220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www.riportal.net.hr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73222070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www.svijetkulture.com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7018714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www.n1info.com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7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79966883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www.varazdinski.hr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9775137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www.film-mag.net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7161028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www.zagreb.info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6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504385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www.belizagrebgrad.com.hr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5622505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www.gloria.hr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9987069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www.grazia.hr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5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766849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547A60-AB5A-4E71-83FD-3564CE8F2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63081"/>
              </p:ext>
            </p:extLst>
          </p:nvPr>
        </p:nvGraphicFramePr>
        <p:xfrm>
          <a:off x="4211960" y="1268760"/>
          <a:ext cx="2664296" cy="473643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79404">
                  <a:extLst>
                    <a:ext uri="{9D8B030D-6E8A-4147-A177-3AD203B41FA5}">
                      <a16:colId xmlns:a16="http://schemas.microsoft.com/office/drawing/2014/main" val="2655039838"/>
                    </a:ext>
                  </a:extLst>
                </a:gridCol>
                <a:gridCol w="884892">
                  <a:extLst>
                    <a:ext uri="{9D8B030D-6E8A-4147-A177-3AD203B41FA5}">
                      <a16:colId xmlns:a16="http://schemas.microsoft.com/office/drawing/2014/main" val="2248357660"/>
                    </a:ext>
                  </a:extLst>
                </a:gridCol>
              </a:tblGrid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www.gradonacelnik.hr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9744390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www.hia.com.hr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19882174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www.hrturizam.hr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21749512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www.kulturpunkt.hr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52326290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9813264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www.pressclip.hr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2806658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www.putoholicari.rtl.hr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02581515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www.soundguardian.com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71939776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www.story.hr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9936379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www.super1.net.hr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8851613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www.teklic.hr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3662546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www.cromoda.com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03201549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56061535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www.kigo.hr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80356967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www.medjimurjepress.net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873378371"/>
                  </a:ext>
                </a:extLst>
              </a:tr>
              <a:tr h="15849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www.narod.hr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8836793"/>
                  </a:ext>
                </a:extLst>
              </a:tr>
              <a:tr h="3133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www.otvoreno.hr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84663535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www.politikaplus.com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53602481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www.punkufer.hr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4495921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www.rtl.hr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3233248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www.01portal.hr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24147644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www.057info.hr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4337245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www.akademija-art.hr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9546096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www.cosmopolitan.hr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8281867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www.dalmatinskiportal.hr 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261968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www.elegant.hr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7631970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www.elle.hr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7529590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www.evarazdin.hr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2116522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www.fama.com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7846250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www.hrvatska-danas.com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16814364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www.jolie.hr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1082734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www.kzz.hr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46617621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79383244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www.miss7mama.24sata.hr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5738049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www.mixer.hr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91644292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www.modnialmanah.com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2720215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www.naturala.hr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9074725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6B4E9-7F04-4B08-B450-7F5B03236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53556"/>
              </p:ext>
            </p:extLst>
          </p:nvPr>
        </p:nvGraphicFramePr>
        <p:xfrm>
          <a:off x="971600" y="1005114"/>
          <a:ext cx="2736304" cy="47051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27496">
                  <a:extLst>
                    <a:ext uri="{9D8B030D-6E8A-4147-A177-3AD203B41FA5}">
                      <a16:colId xmlns:a16="http://schemas.microsoft.com/office/drawing/2014/main" val="1328616911"/>
                    </a:ext>
                  </a:extLst>
                </a:gridCol>
                <a:gridCol w="908808">
                  <a:extLst>
                    <a:ext uri="{9D8B030D-6E8A-4147-A177-3AD203B41FA5}">
                      <a16:colId xmlns:a16="http://schemas.microsoft.com/office/drawing/2014/main" val="3106894769"/>
                    </a:ext>
                  </a:extLst>
                </a:gridCol>
              </a:tblGrid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www.prigorski.hr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06291180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www.regionalexpress.hr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528115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96671774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3465311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www.sportnet.hr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28365541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www.turizmoteka.hr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76680910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www.wishmama.hr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02585276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zmaichek.com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78134944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studentski.hr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27994254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www.5portal.hr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42226743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www.agrobiz.hr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61479930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www.automania.20minuta.hr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7723408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www.brodportal.hr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67754391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www.bug.hr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2488226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www.buro247.hr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71935064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www.dailynewscaffe.com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401964927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www.dalmacijadanas.hr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8956337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www.dalmacijanews.com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64105812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www.diva.vecernji.hr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38899177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www.divan.hr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8589436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www.dubrovackidnevnik.hr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26984069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www.dulist.hr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9817284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www.extravagant.com.hr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43402257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www.fashion.hr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56108943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www.femina.hr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88258330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www.fiuman.hr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18098784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www.glasdalmacije.com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5901380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www.itgirl.hr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57836413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619041038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www.kajkavski.com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326864403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www.kaportal.hr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14531675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www.kastela.org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0915023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www.krapina.hr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96952846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www.liderpress.hr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154236622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www.likaclubbing.eu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3169524341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www.lokalnahrvatska.hr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2221278187"/>
                  </a:ext>
                </a:extLst>
              </a:tr>
              <a:tr h="10490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www.ljepotaizdravlje.hr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5" marR="5245" marT="5245" marB="0" anchor="b"/>
                </a:tc>
                <a:extLst>
                  <a:ext uri="{0D108BD9-81ED-4DB2-BD59-A6C34878D82A}">
                    <a16:rowId xmlns:a16="http://schemas.microsoft.com/office/drawing/2014/main" val="12655479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7D0953-4F52-4935-B650-D2EA534A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70618"/>
              </p:ext>
            </p:extLst>
          </p:nvPr>
        </p:nvGraphicFramePr>
        <p:xfrm>
          <a:off x="4283968" y="1005114"/>
          <a:ext cx="2736304" cy="485196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27495">
                  <a:extLst>
                    <a:ext uri="{9D8B030D-6E8A-4147-A177-3AD203B41FA5}">
                      <a16:colId xmlns:a16="http://schemas.microsoft.com/office/drawing/2014/main" val="3041510038"/>
                    </a:ext>
                  </a:extLst>
                </a:gridCol>
                <a:gridCol w="908809">
                  <a:extLst>
                    <a:ext uri="{9D8B030D-6E8A-4147-A177-3AD203B41FA5}">
                      <a16:colId xmlns:a16="http://schemas.microsoft.com/office/drawing/2014/main" val="3342629832"/>
                    </a:ext>
                  </a:extLst>
                </a:gridCol>
              </a:tblGrid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www.mediaservis.hr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245808694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www.menu.hr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510992982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www.moda.hr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91470294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www.mojarijeka.hr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833294205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www.morski.hr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164590407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www.nasice.com.hr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8777712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www.objektivno.hr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911226251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www.politicooshr.com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600447112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www.portal53.hr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666134240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www.portalnovosti.com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144368672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www.putnikofer.hr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636162558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www.radio101.hr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164441934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www.regionalni.com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851637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www.roditelji.hr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214413012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www.rplus.video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75223888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www.sbtv.hr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26270478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www.scena.hr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24795903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www.showbizzmagazin.hr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028885545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www.sibenski.slobodnadalmacija.hr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203063413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www.slobodnadalmacija.hr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02047827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www.slowage365.hr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711517908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www.srednja.hr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187714864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www.telegram.hr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494118290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www.visitzagorje.hr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01499900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www.vizkultura.hr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211544803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www.wall.hr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871598070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www.wish.hr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137648838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www.zabok.hr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563511048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www.zadarskilist.hr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763257958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www.zadovoljna.hr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642777095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www.zagrebancija.com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826777973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www.zagrebdanas.hr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88700772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www.zapad.tv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335322769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www.zena.hr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541328977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www.zg-magazin.com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1449356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www.zimo.dnevnik.hr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407310936"/>
                  </a:ext>
                </a:extLst>
              </a:tr>
              <a:tr h="151962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www.zivim.hr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549169335"/>
                  </a:ext>
                </a:extLst>
              </a:tr>
              <a:tr h="12381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686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01851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6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05794AD2-8C30-494F-8071-78BC2E6F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3312"/>
            <a:ext cx="72008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8361F1-5E86-4738-B0EF-ED53FC0FA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80960"/>
              </p:ext>
            </p:extLst>
          </p:nvPr>
        </p:nvGraphicFramePr>
        <p:xfrm>
          <a:off x="755576" y="1340768"/>
          <a:ext cx="3024336" cy="39146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7954931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93295057"/>
                    </a:ext>
                  </a:extLst>
                </a:gridCol>
              </a:tblGrid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>
                          <a:effectLst/>
                        </a:rPr>
                        <a:t>Tiskani mediji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Broj objava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496913851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Zagorje International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131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72552584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Zagorski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105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113259743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Zagorja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295068104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964391920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Lokalna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19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66318358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Novi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288725808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Jutarnji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339765896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Zadarski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739257699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Slavonije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170452175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sata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9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470019910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Istre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875071076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Like!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503460425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886112307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Posavska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6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029383437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Slobodna Dalmacija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387807221"/>
                  </a:ext>
                </a:extLst>
              </a:tr>
              <a:tr h="26428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 - Međimurska županija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68685888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Hrvatsko slovo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126334669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Nacional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20123687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746144804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Varaždinske vijesti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4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119091391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7 plus Regionalni tjednik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574461776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koncila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862674379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Matica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177017547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24 express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964461206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Hrvatski umirovljenički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033934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E33BFB-45FD-4F86-8709-6A051020C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03714"/>
              </p:ext>
            </p:extLst>
          </p:nvPr>
        </p:nvGraphicFramePr>
        <p:xfrm>
          <a:off x="4283968" y="1340760"/>
          <a:ext cx="3024336" cy="391461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2931694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99570976"/>
                    </a:ext>
                  </a:extLst>
                </a:gridCol>
              </a:tblGrid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effectLst/>
                        </a:rPr>
                        <a:t>Jutarnji list - Gloria IN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216224084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Ljepota i zdravlje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085736896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Mljekarski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085235380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National Geographic Hrvatska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74108177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Školske novine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2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912973751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Specijal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800042852"/>
                  </a:ext>
                </a:extLst>
              </a:tr>
              <a:tr h="17386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043 Bjelovarsko-bilogorski vjesnik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156636321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klub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927007553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Auto Style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549295434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Bjelovarski list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853262677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Croatia Inflight magazine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036594780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D&amp;D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360905351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Glas Podravine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718027888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Lider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828364034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Međimurje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893361040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METROPOLITAN.HR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764991164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Opatija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965912879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Poslovni dnevnik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752158026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Prigorski kaj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095738898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Restaurant &amp; Hotel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929419945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Sportske novosti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>
                          <a:effectLst/>
                        </a:rPr>
                        <a:t>1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99987609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StoryBook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558521580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Svijet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4081435909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Večernji list - Junior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1675605153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effectLst/>
                        </a:rPr>
                        <a:t>Vijenac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u="none" strike="noStrike" dirty="0">
                          <a:effectLst/>
                        </a:rPr>
                        <a:t>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2892996071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dirty="0">
                          <a:effectLst/>
                        </a:rPr>
                        <a:t>Ukupno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dirty="0">
                          <a:effectLst/>
                        </a:rPr>
                        <a:t>484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9" marR="7239" marT="7239" marB="0" anchor="b"/>
                </a:tc>
                <a:extLst>
                  <a:ext uri="{0D108BD9-81ED-4DB2-BD59-A6C34878D82A}">
                    <a16:rowId xmlns:a16="http://schemas.microsoft.com/office/drawing/2014/main" val="361360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2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437" y="69549"/>
            <a:ext cx="2612347" cy="360040"/>
          </a:xfrm>
        </p:spPr>
        <p:txBody>
          <a:bodyPr>
            <a:no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Kolaž objava - izbor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815DBE-4830-4D89-8850-93CFB1FBA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12" y="-23265"/>
            <a:ext cx="4306084" cy="3958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24DC25-0CC5-455C-BD13-E414EC3A7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92" y="32938"/>
            <a:ext cx="2197505" cy="3286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36A554-597C-41B5-BAAF-E39F3BE6E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92"/>
            <a:ext cx="2745305" cy="2318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20E0B7-AD7F-4222-803A-5280E13E3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122"/>
            <a:ext cx="2713223" cy="3812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DB2371-C060-46B6-AC04-A618C38BD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470">
            <a:off x="2202548" y="1643198"/>
            <a:ext cx="3243571" cy="23042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684E8A-6794-48D0-B54E-F622377F2C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246">
            <a:off x="2451988" y="3536097"/>
            <a:ext cx="2474841" cy="17809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1CF0CB-13DD-4077-AFFB-031E43C97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27" y="2816750"/>
            <a:ext cx="3148633" cy="17342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2178BB-A506-4728-B950-44AD3B19E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50" y="4528001"/>
            <a:ext cx="3087153" cy="15788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37D74E-5103-43B3-B306-7C311A9723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8" y="3330678"/>
            <a:ext cx="1232297" cy="3286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DB096A-A882-43FB-8A58-E7C3E9E40D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8414">
            <a:off x="1453017" y="4758287"/>
            <a:ext cx="1590567" cy="16416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92AA6E-3229-4E62-92D5-D6151E7108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50" y="4710955"/>
            <a:ext cx="1845094" cy="21271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1975EC-0E7B-4C07-BF07-679729A775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71" y="5215046"/>
            <a:ext cx="1971489" cy="16469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E6F0FA-F9AC-4E7E-A6B4-B7D521BBD2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646" y="6243967"/>
            <a:ext cx="1705326" cy="6140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1B0FC0-815A-4D6D-ABA8-33F61CC0E6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94" y="5455412"/>
            <a:ext cx="2277704" cy="14025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0678A3-49AE-46FA-8DA2-BD9A86C6177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79" y="5510535"/>
            <a:ext cx="1149583" cy="13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8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024687" cy="503337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Komercijalna vrijednost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0130A-FD58-4947-93F2-CB67BE5E79AD}"/>
              </a:ext>
            </a:extLst>
          </p:cNvPr>
          <p:cNvSpPr txBox="1"/>
          <p:nvPr/>
        </p:nvSpPr>
        <p:spPr>
          <a:xfrm>
            <a:off x="1826641" y="5157192"/>
            <a:ext cx="384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+mn-lt"/>
              </a:rPr>
              <a:t>Komercijalna vrijednost ukupno za Muzeje Hrvatskog zagorja iznosi: </a:t>
            </a:r>
            <a:r>
              <a:rPr lang="hr-HR" sz="1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6.661.602,70 kn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18F885-9CD8-4ECD-904F-3C2277F83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8896"/>
              </p:ext>
            </p:extLst>
          </p:nvPr>
        </p:nvGraphicFramePr>
        <p:xfrm>
          <a:off x="971600" y="1340768"/>
          <a:ext cx="5558930" cy="319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1306</TotalTime>
  <Words>6203</Words>
  <Application>Microsoft Office PowerPoint</Application>
  <PresentationFormat>On-screen Show (4:3)</PresentationFormat>
  <Paragraphs>2398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PowerPoint Presentation</vt:lpstr>
      <vt:lpstr>Uvod</vt:lpstr>
      <vt:lpstr>Ukupan broj objava i objave po mjesecima</vt:lpstr>
      <vt:lpstr>Objave po vrsti medija i mediji koji su najviše objavljivali</vt:lpstr>
      <vt:lpstr>PowerPoint Presentation</vt:lpstr>
      <vt:lpstr>PowerPoint Presentation</vt:lpstr>
      <vt:lpstr>PowerPoint Presentation</vt:lpstr>
      <vt:lpstr>Kolaž objava - izbor</vt:lpstr>
      <vt:lpstr>Komercijalna vrijednost</vt:lpstr>
      <vt:lpstr>PowerPoint Presentation</vt:lpstr>
      <vt:lpstr>PowerPoint Presentation</vt:lpstr>
      <vt:lpstr>PowerPoint Presentation</vt:lpstr>
      <vt:lpstr>Broj objava za subjekte pregleda</vt:lpstr>
      <vt:lpstr>Dvor Veliki Tabor</vt:lpstr>
      <vt:lpstr>PowerPoint Presentation</vt:lpstr>
      <vt:lpstr>Galerija Antuna Augustinčića</vt:lpstr>
      <vt:lpstr>Muzej krapinskih neandertalaca</vt:lpstr>
      <vt:lpstr>PowerPoint Presentation</vt:lpstr>
      <vt:lpstr>Muzej seljačkih buna</vt:lpstr>
      <vt:lpstr>Muzej „Staro selo” Kumrovec</vt:lpstr>
      <vt:lpstr>Komercijalna vrijednost svih subjekata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Nikolina Hodak</dc:creator>
  <cp:lastModifiedBy>Ines Kovačić</cp:lastModifiedBy>
  <cp:revision>136</cp:revision>
  <cp:lastPrinted>2019-05-14T07:34:07Z</cp:lastPrinted>
  <dcterms:created xsi:type="dcterms:W3CDTF">2017-07-12T09:52:19Z</dcterms:created>
  <dcterms:modified xsi:type="dcterms:W3CDTF">2022-01-14T08:14:14Z</dcterms:modified>
</cp:coreProperties>
</file>